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2" r:id="rId8"/>
    <p:sldId id="27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71" r:id="rId1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3902-B724-4901-B5EA-31272CC06178}" type="datetimeFigureOut">
              <a:rPr lang="es-CL" smtClean="0"/>
              <a:pPr/>
              <a:t>28-04-2013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2B84-B1DC-4F34-878B-CCDAE3797E82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3902-B724-4901-B5EA-31272CC06178}" type="datetimeFigureOut">
              <a:rPr lang="es-CL" smtClean="0"/>
              <a:pPr/>
              <a:t>28-04-2013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2B84-B1DC-4F34-878B-CCDAE3797E82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3902-B724-4901-B5EA-31272CC06178}" type="datetimeFigureOut">
              <a:rPr lang="es-CL" smtClean="0"/>
              <a:pPr/>
              <a:t>28-04-2013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2B84-B1DC-4F34-878B-CCDAE3797E82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3902-B724-4901-B5EA-31272CC06178}" type="datetimeFigureOut">
              <a:rPr lang="es-CL" smtClean="0"/>
              <a:pPr/>
              <a:t>28-04-2013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2B84-B1DC-4F34-878B-CCDAE3797E82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3902-B724-4901-B5EA-31272CC06178}" type="datetimeFigureOut">
              <a:rPr lang="es-CL" smtClean="0"/>
              <a:pPr/>
              <a:t>28-04-2013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2B84-B1DC-4F34-878B-CCDAE3797E82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3902-B724-4901-B5EA-31272CC06178}" type="datetimeFigureOut">
              <a:rPr lang="es-CL" smtClean="0"/>
              <a:pPr/>
              <a:t>28-04-2013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2B84-B1DC-4F34-878B-CCDAE3797E82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3902-B724-4901-B5EA-31272CC06178}" type="datetimeFigureOut">
              <a:rPr lang="es-CL" smtClean="0"/>
              <a:pPr/>
              <a:t>28-04-2013</a:t>
            </a:fld>
            <a:endParaRPr lang="es-C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2B84-B1DC-4F34-878B-CCDAE3797E82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3902-B724-4901-B5EA-31272CC06178}" type="datetimeFigureOut">
              <a:rPr lang="es-CL" smtClean="0"/>
              <a:pPr/>
              <a:t>28-04-2013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2B84-B1DC-4F34-878B-CCDAE3797E82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3902-B724-4901-B5EA-31272CC06178}" type="datetimeFigureOut">
              <a:rPr lang="es-CL" smtClean="0"/>
              <a:pPr/>
              <a:t>28-04-2013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2B84-B1DC-4F34-878B-CCDAE3797E82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3902-B724-4901-B5EA-31272CC06178}" type="datetimeFigureOut">
              <a:rPr lang="es-CL" smtClean="0"/>
              <a:pPr/>
              <a:t>28-04-2013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2B84-B1DC-4F34-878B-CCDAE3797E82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3902-B724-4901-B5EA-31272CC06178}" type="datetimeFigureOut">
              <a:rPr lang="es-CL" smtClean="0"/>
              <a:pPr/>
              <a:t>28-04-2013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2B84-B1DC-4F34-878B-CCDAE3797E82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93902-B724-4901-B5EA-31272CC06178}" type="datetimeFigureOut">
              <a:rPr lang="es-CL" smtClean="0"/>
              <a:pPr/>
              <a:t>28-04-2013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02B84-B1DC-4F34-878B-CCDAE3797E82}" type="slidenum">
              <a:rPr lang="es-CL" smtClean="0"/>
              <a:pPr/>
              <a:t>‹Nº›</a:t>
            </a:fld>
            <a:endParaRPr lang="es-C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b="1" dirty="0" smtClean="0"/>
              <a:t>Métodos Mineros </a:t>
            </a:r>
            <a:endParaRPr lang="es-CL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b="1" dirty="0" smtClean="0">
                <a:solidFill>
                  <a:schemeClr val="tx1"/>
                </a:solidFill>
              </a:rPr>
              <a:t>SOPORTADOS</a:t>
            </a:r>
          </a:p>
          <a:p>
            <a:endParaRPr lang="es-CL" b="1" dirty="0" smtClean="0">
              <a:solidFill>
                <a:schemeClr val="tx1"/>
              </a:solidFill>
            </a:endParaRPr>
          </a:p>
          <a:p>
            <a:r>
              <a:rPr lang="es-CL" b="1" dirty="0" smtClean="0">
                <a:solidFill>
                  <a:schemeClr val="tx1"/>
                </a:solidFill>
              </a:rPr>
              <a:t>Profesor: Jorge López Carrasco</a:t>
            </a:r>
            <a:endParaRPr lang="es-CL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14348" y="571481"/>
            <a:ext cx="75724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 smtClean="0"/>
              <a:t>Ventilación</a:t>
            </a:r>
          </a:p>
          <a:p>
            <a:endParaRPr lang="es-CL" sz="2800" b="1" dirty="0"/>
          </a:p>
          <a:p>
            <a:r>
              <a:rPr lang="es-CL" sz="2400" dirty="0"/>
              <a:t>Por lo general, el aire es inyectado a los caserones desde el nivel de transporte a través </a:t>
            </a:r>
            <a:r>
              <a:rPr lang="es-CL" sz="2400" dirty="0" smtClean="0"/>
              <a:t>de chimeneas </a:t>
            </a:r>
            <a:r>
              <a:rPr lang="es-CL" sz="2400" dirty="0"/>
              <a:t>de acceso</a:t>
            </a:r>
            <a:r>
              <a:rPr lang="es-CL" sz="2400" dirty="0" smtClean="0"/>
              <a:t>.</a:t>
            </a:r>
          </a:p>
          <a:p>
            <a:endParaRPr lang="es-CL" sz="2400" dirty="0"/>
          </a:p>
          <a:p>
            <a:r>
              <a:rPr lang="es-CL" sz="2400" dirty="0"/>
              <a:t>En los frentes de trabajo, al interior del caserón, se utiliza ventilación secundaria </a:t>
            </a:r>
            <a:r>
              <a:rPr lang="es-CL" sz="2400" dirty="0" smtClean="0"/>
              <a:t>mediante ventiladores </a:t>
            </a:r>
            <a:r>
              <a:rPr lang="es-CL" sz="2400" dirty="0"/>
              <a:t>auxiliares y ductos</a:t>
            </a:r>
            <a:r>
              <a:rPr lang="es-CL" sz="2400" dirty="0" smtClean="0"/>
              <a:t>.</a:t>
            </a:r>
          </a:p>
          <a:p>
            <a:endParaRPr lang="es-CL" sz="2400" dirty="0"/>
          </a:p>
          <a:p>
            <a:r>
              <a:rPr lang="es-CL" sz="2400" dirty="0"/>
              <a:t>El aire viciado se extrae por las chimeneas de ventilación y/o de acceso hacia el </a:t>
            </a:r>
            <a:r>
              <a:rPr lang="es-CL" sz="2400" dirty="0" smtClean="0"/>
              <a:t>nivel superior</a:t>
            </a:r>
            <a:r>
              <a:rPr lang="es-CL" sz="2400" dirty="0"/>
              <a:t>, y luego es evacuado incorporándolo en el circuito general de ventilación de la mina.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57224" y="357166"/>
            <a:ext cx="792961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 smtClean="0"/>
              <a:t>Fortificación</a:t>
            </a:r>
          </a:p>
          <a:p>
            <a:endParaRPr lang="es-CL" b="1" dirty="0"/>
          </a:p>
          <a:p>
            <a:r>
              <a:rPr lang="es-CL" sz="2800" dirty="0"/>
              <a:t>Teniendo en cuenta que este método se aplica en cuerpos tabulares con roca </a:t>
            </a:r>
            <a:r>
              <a:rPr lang="es-CL" sz="2800" dirty="0" smtClean="0"/>
              <a:t>encajadora poco </a:t>
            </a:r>
            <a:r>
              <a:rPr lang="es-CL" sz="2800" dirty="0"/>
              <a:t>competente, la práctica habitual es el apernado sistemático de las paredes, </a:t>
            </a:r>
            <a:r>
              <a:rPr lang="es-CL" sz="2800" dirty="0" smtClean="0"/>
              <a:t>incluyendo cintas </a:t>
            </a:r>
            <a:r>
              <a:rPr lang="es-CL" sz="2800" dirty="0"/>
              <a:t>metálicas, malla de acero o cables según las condiciones de terreno</a:t>
            </a:r>
            <a:r>
              <a:rPr lang="es-CL" sz="2800" dirty="0" smtClean="0"/>
              <a:t>.</a:t>
            </a:r>
          </a:p>
          <a:p>
            <a:endParaRPr lang="es-CL" sz="2800" dirty="0"/>
          </a:p>
          <a:p>
            <a:r>
              <a:rPr lang="es-CL" sz="2800" dirty="0"/>
              <a:t>El techo mineralizado se mantiene estable con elementos de fortificación </a:t>
            </a:r>
            <a:r>
              <a:rPr lang="es-CL" sz="2800" dirty="0" smtClean="0"/>
              <a:t>semi-permanentes tales </a:t>
            </a:r>
            <a:r>
              <a:rPr lang="es-CL" sz="2800" dirty="0"/>
              <a:t>como pernos y/o malla de alambre</a:t>
            </a:r>
            <a:r>
              <a:rPr lang="es-CL" sz="2800" dirty="0" smtClean="0"/>
              <a:t>.</a:t>
            </a:r>
          </a:p>
          <a:p>
            <a:endParaRPr lang="es-C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720" y="928670"/>
            <a:ext cx="864399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 smtClean="0"/>
              <a:t>Comentarios</a:t>
            </a:r>
          </a:p>
          <a:p>
            <a:endParaRPr lang="es-CL" sz="2800" b="1" dirty="0"/>
          </a:p>
          <a:p>
            <a:r>
              <a:rPr lang="es-CL" sz="2400" dirty="0"/>
              <a:t>Es un método bastante versátil, con un rango de aplicación amplio, especialmente en</a:t>
            </a:r>
          </a:p>
          <a:p>
            <a:r>
              <a:rPr lang="es-CL" sz="2400" dirty="0"/>
              <a:t>condiciones de roca incompetente o de características </a:t>
            </a:r>
            <a:r>
              <a:rPr lang="es-CL" sz="2400" dirty="0" smtClean="0"/>
              <a:t>impredecibles.</a:t>
            </a:r>
          </a:p>
          <a:p>
            <a:endParaRPr lang="es-CL" sz="2400" dirty="0" smtClean="0"/>
          </a:p>
          <a:p>
            <a:r>
              <a:rPr lang="es-CL" sz="2400" dirty="0" smtClean="0"/>
              <a:t>Permite </a:t>
            </a:r>
            <a:r>
              <a:rPr lang="es-CL" sz="2400" dirty="0"/>
              <a:t>una </a:t>
            </a:r>
            <a:r>
              <a:rPr lang="es-CL" sz="2400" dirty="0" smtClean="0"/>
              <a:t>buena recuperación </a:t>
            </a:r>
            <a:r>
              <a:rPr lang="es-CL" sz="2400" dirty="0"/>
              <a:t>y selectividad de las reservas, se pueden obviar sin problemas </a:t>
            </a:r>
            <a:r>
              <a:rPr lang="es-CL" sz="2400" dirty="0" smtClean="0"/>
              <a:t>las irregularidades </a:t>
            </a:r>
            <a:r>
              <a:rPr lang="es-CL" sz="2400" dirty="0"/>
              <a:t>del yacimiento. Los sectores estériles pueden quedar como </a:t>
            </a:r>
            <a:r>
              <a:rPr lang="es-CL" sz="2400" dirty="0" smtClean="0"/>
              <a:t> pilares</a:t>
            </a:r>
            <a:r>
              <a:rPr lang="es-CL" sz="2400" dirty="0"/>
              <a:t>, </a:t>
            </a:r>
            <a:r>
              <a:rPr lang="es-CL" sz="2400" dirty="0" smtClean="0"/>
              <a:t>como asimismo </a:t>
            </a:r>
            <a:r>
              <a:rPr lang="es-CL" sz="2400" dirty="0"/>
              <a:t>es posible dejar en el mismo caserón mineral tronado de baja ley. La dilución </a:t>
            </a:r>
            <a:r>
              <a:rPr lang="es-CL" sz="2400" dirty="0" smtClean="0"/>
              <a:t>es controlable </a:t>
            </a:r>
            <a:r>
              <a:rPr lang="es-CL" sz="2400" dirty="0"/>
              <a:t>utilizando sistemas de soporte adecuados.</a:t>
            </a:r>
          </a:p>
          <a:p>
            <a:endParaRPr lang="es-CL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58" y="58847"/>
            <a:ext cx="850112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/>
              <a:t>Entre sus debilidades se pueden señalar las siguientes</a:t>
            </a:r>
            <a:r>
              <a:rPr lang="es-CL" sz="2400" b="1" dirty="0" smtClean="0"/>
              <a:t>:</a:t>
            </a:r>
          </a:p>
          <a:p>
            <a:endParaRPr lang="es-CL" sz="2400" b="1" dirty="0"/>
          </a:p>
          <a:p>
            <a:r>
              <a:rPr lang="es-CL" sz="2000" dirty="0"/>
              <a:t>• </a:t>
            </a:r>
            <a:r>
              <a:rPr lang="es-CL" sz="2200" dirty="0"/>
              <a:t>Discontinuidad de las operaciones para permitir la colocación del relleno y </a:t>
            </a:r>
            <a:r>
              <a:rPr lang="es-CL" sz="2200" dirty="0" smtClean="0"/>
              <a:t>los elementos </a:t>
            </a:r>
            <a:r>
              <a:rPr lang="es-CL" sz="2200" dirty="0"/>
              <a:t>de refuerzo</a:t>
            </a:r>
            <a:r>
              <a:rPr lang="es-CL" sz="2200" dirty="0" smtClean="0"/>
              <a:t>.</a:t>
            </a:r>
            <a:endParaRPr lang="es-CL" sz="2200" dirty="0"/>
          </a:p>
          <a:p>
            <a:r>
              <a:rPr lang="es-CL" sz="2200" dirty="0"/>
              <a:t>• El volumen de mineral arrancado en un ciclo de trabajo es relativamente pequeño.</a:t>
            </a:r>
          </a:p>
          <a:p>
            <a:r>
              <a:rPr lang="es-CL" sz="2200" dirty="0"/>
              <a:t>• Los requerimientos de mano de obra en actividades no productivas es alto, por </a:t>
            </a:r>
            <a:r>
              <a:rPr lang="es-CL" sz="2200" dirty="0" smtClean="0"/>
              <a:t>lo tanto </a:t>
            </a:r>
            <a:r>
              <a:rPr lang="es-CL" sz="2200" dirty="0"/>
              <a:t>la productividad del método es baja</a:t>
            </a:r>
            <a:r>
              <a:rPr lang="es-CL" sz="2200" dirty="0" smtClean="0"/>
              <a:t>.</a:t>
            </a:r>
          </a:p>
          <a:p>
            <a:endParaRPr lang="es-CL" sz="2200" dirty="0"/>
          </a:p>
          <a:p>
            <a:r>
              <a:rPr lang="es-CL" sz="2200" dirty="0"/>
              <a:t>Sin embargo, con los equipos sobre neumáticos disponibles hoy en día, se puede </a:t>
            </a:r>
            <a:r>
              <a:rPr lang="es-CL" sz="2200" dirty="0" smtClean="0"/>
              <a:t>alcanzar un </a:t>
            </a:r>
            <a:r>
              <a:rPr lang="es-CL" sz="2200" dirty="0"/>
              <a:t>buen nivel de mecanización. La habilitación de rampas de acceso facilita </a:t>
            </a:r>
            <a:r>
              <a:rPr lang="es-CL" sz="2200" dirty="0" smtClean="0"/>
              <a:t>el desplazamiento </a:t>
            </a:r>
            <a:r>
              <a:rPr lang="es-CL" sz="2200" dirty="0"/>
              <a:t>de los equipos de un caserón a otro, lo que permite mejorar </a:t>
            </a:r>
            <a:r>
              <a:rPr lang="es-CL" sz="2200" dirty="0" smtClean="0"/>
              <a:t>sus rendimientos </a:t>
            </a:r>
            <a:r>
              <a:rPr lang="es-CL" sz="2200" dirty="0"/>
              <a:t>y, por consiguiente, la productividad del método. En suma, es un método </a:t>
            </a:r>
            <a:r>
              <a:rPr lang="es-CL" sz="2200" dirty="0" smtClean="0"/>
              <a:t>de alto </a:t>
            </a:r>
            <a:r>
              <a:rPr lang="es-CL" sz="2200" dirty="0"/>
              <a:t>costo, cuya aplicación se justifica cuando el mineral extraído tiene un valor </a:t>
            </a:r>
            <a:r>
              <a:rPr lang="es-CL" sz="2200" dirty="0" smtClean="0"/>
              <a:t>asociado importante </a:t>
            </a:r>
            <a:r>
              <a:rPr lang="es-CL" sz="2200" dirty="0"/>
              <a:t>y las condiciones de estabilidad de la roca encajadora son precarias.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1138" y="1"/>
            <a:ext cx="6181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3999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16"/>
            <a:ext cx="91440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43380"/>
            <a:ext cx="91440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42976" y="642918"/>
            <a:ext cx="628654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/>
              <a:t>Métodos soportados o de caserones que requieren elementos de soporte para</a:t>
            </a:r>
          </a:p>
          <a:p>
            <a:r>
              <a:rPr lang="es-CL" sz="2800" b="1" dirty="0"/>
              <a:t>mantenerse estables y/o que se rellenan con algún material exógeno</a:t>
            </a:r>
            <a:r>
              <a:rPr lang="es-CL" sz="2800" b="1" dirty="0" smtClean="0"/>
              <a:t>.</a:t>
            </a:r>
          </a:p>
          <a:p>
            <a:endParaRPr lang="es-CL" sz="2800" dirty="0" smtClean="0"/>
          </a:p>
          <a:p>
            <a:r>
              <a:rPr lang="en-US" sz="2800" b="1" dirty="0" smtClean="0"/>
              <a:t>o </a:t>
            </a:r>
            <a:r>
              <a:rPr lang="en-US" sz="2800" b="1" dirty="0"/>
              <a:t>Cut and Fill </a:t>
            </a:r>
          </a:p>
          <a:p>
            <a:r>
              <a:rPr lang="es-CL" sz="2800" dirty="0"/>
              <a:t>o Excavation Techniques</a:t>
            </a:r>
          </a:p>
          <a:p>
            <a:r>
              <a:rPr lang="es-CL" sz="2800" dirty="0"/>
              <a:t>o Backfilling </a:t>
            </a:r>
            <a:r>
              <a:rPr lang="es-CL" sz="2800" dirty="0" smtClean="0"/>
              <a:t>Métodos</a:t>
            </a:r>
            <a:endParaRPr lang="es-CL" sz="2800" dirty="0"/>
          </a:p>
          <a:p>
            <a:endParaRPr lang="es-C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00034" y="612845"/>
            <a:ext cx="835824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200" b="1" dirty="0" smtClean="0"/>
              <a:t>                     Cut </a:t>
            </a:r>
            <a:r>
              <a:rPr lang="es-CL" sz="3200" b="1" dirty="0"/>
              <a:t>and Fill </a:t>
            </a:r>
            <a:r>
              <a:rPr lang="es-CL" sz="3200" b="1" dirty="0" smtClean="0"/>
              <a:t>(Corte y Relleno)</a:t>
            </a:r>
          </a:p>
          <a:p>
            <a:endParaRPr lang="es-CL" b="1" dirty="0"/>
          </a:p>
          <a:p>
            <a:r>
              <a:rPr lang="es-CL" sz="2400" dirty="0"/>
              <a:t>Aplicable a depósitos verticales (vetas) o depósitos de gran tamaño e irregulares</a:t>
            </a:r>
            <a:r>
              <a:rPr lang="es-CL" sz="2400" dirty="0" smtClean="0"/>
              <a:t>.</a:t>
            </a:r>
          </a:p>
          <a:p>
            <a:endParaRPr lang="es-CL" sz="2800" dirty="0"/>
          </a:p>
          <a:p>
            <a:r>
              <a:rPr lang="es-CL" sz="2800" b="1" dirty="0"/>
              <a:t>Condiciones de </a:t>
            </a:r>
            <a:r>
              <a:rPr lang="es-CL" sz="2800" b="1" dirty="0" smtClean="0"/>
              <a:t>aplicación</a:t>
            </a:r>
          </a:p>
          <a:p>
            <a:endParaRPr lang="es-CL" sz="2000" b="1" dirty="0"/>
          </a:p>
          <a:p>
            <a:r>
              <a:rPr lang="es-CL" sz="2000" dirty="0"/>
              <a:t>Se aplica por lo general en cuerpos de forma tabular verticales o </a:t>
            </a:r>
            <a:r>
              <a:rPr lang="es-CL" sz="2000" dirty="0" smtClean="0"/>
              <a:t>sub verticales</a:t>
            </a:r>
            <a:r>
              <a:rPr lang="es-CL" sz="2000" dirty="0"/>
              <a:t>, de </a:t>
            </a:r>
            <a:r>
              <a:rPr lang="es-CL" sz="2000" dirty="0" smtClean="0"/>
              <a:t>espesor variable </a:t>
            </a:r>
            <a:r>
              <a:rPr lang="es-CL" sz="2000" dirty="0"/>
              <a:t>desde unos pocos metros hasta 15 o 20 m en algunos </a:t>
            </a:r>
            <a:r>
              <a:rPr lang="es-CL" sz="2000" dirty="0" smtClean="0"/>
              <a:t>casos.</a:t>
            </a:r>
          </a:p>
          <a:p>
            <a:r>
              <a:rPr lang="es-CL" sz="2000" dirty="0" smtClean="0"/>
              <a:t>Se </a:t>
            </a:r>
            <a:r>
              <a:rPr lang="es-CL" sz="2000" dirty="0"/>
              <a:t>prefiere a otras alternativas cuando la roca encajadora (paredes) presentan </a:t>
            </a:r>
            <a:r>
              <a:rPr lang="es-CL" sz="2000" dirty="0" smtClean="0"/>
              <a:t>malas condiciones </a:t>
            </a:r>
            <a:r>
              <a:rPr lang="es-CL" sz="2000" dirty="0"/>
              <a:t>de estabilidad (incompetente). En cambio, la roca mineralizada debe ser </a:t>
            </a:r>
            <a:r>
              <a:rPr lang="es-CL" sz="2000" dirty="0" smtClean="0"/>
              <a:t>estable y </a:t>
            </a:r>
            <a:r>
              <a:rPr lang="es-CL" sz="2000" dirty="0"/>
              <a:t>competente, especialmente si se trata de cuerpos de gran espesor.</a:t>
            </a:r>
          </a:p>
          <a:p>
            <a:r>
              <a:rPr lang="es-CL" sz="2000" dirty="0"/>
              <a:t>El mineral extraído debe ser suficientemente valioso de modo que el beneficio obtenido </a:t>
            </a:r>
            <a:r>
              <a:rPr lang="es-CL" sz="2000" dirty="0" smtClean="0"/>
              <a:t>por su </a:t>
            </a:r>
            <a:r>
              <a:rPr lang="es-CL" sz="2000" dirty="0"/>
              <a:t>recuperación compense los mayores costos del método.</a:t>
            </a:r>
          </a:p>
          <a:p>
            <a:endParaRPr lang="es-CL" sz="2400" b="1" dirty="0"/>
          </a:p>
          <a:p>
            <a:endParaRPr lang="es-C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8596" y="285728"/>
            <a:ext cx="8429684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 smtClean="0"/>
              <a:t>Principios</a:t>
            </a:r>
          </a:p>
          <a:p>
            <a:endParaRPr lang="es-CL" sz="2800" b="1" dirty="0"/>
          </a:p>
          <a:p>
            <a:r>
              <a:rPr lang="es-CL" sz="2400" dirty="0" smtClean="0"/>
              <a:t>Consiste </a:t>
            </a:r>
            <a:r>
              <a:rPr lang="es-CL" sz="2400" dirty="0"/>
              <a:t>en excavar el mineral por tajadas horizontales en una secuencia </a:t>
            </a:r>
            <a:r>
              <a:rPr lang="es-CL" sz="2400" dirty="0" smtClean="0"/>
              <a:t>ascendente (realce</a:t>
            </a:r>
            <a:r>
              <a:rPr lang="es-CL" sz="2400" dirty="0"/>
              <a:t>) partiendo de la base del caserón. </a:t>
            </a:r>
            <a:endParaRPr lang="es-CL" sz="2400" dirty="0" smtClean="0"/>
          </a:p>
          <a:p>
            <a:r>
              <a:rPr lang="es-CL" sz="2400" dirty="0" smtClean="0"/>
              <a:t>Todo </a:t>
            </a:r>
            <a:r>
              <a:rPr lang="es-CL" sz="2400" dirty="0"/>
              <a:t>el mineral arrancad es extraído del caserón</a:t>
            </a:r>
            <a:r>
              <a:rPr lang="es-CL" sz="2400" dirty="0" smtClean="0"/>
              <a:t>.</a:t>
            </a:r>
          </a:p>
          <a:p>
            <a:r>
              <a:rPr lang="es-CL" sz="2400" dirty="0" smtClean="0"/>
              <a:t>Cuando </a:t>
            </a:r>
            <a:r>
              <a:rPr lang="es-CL" sz="2400" dirty="0"/>
              <a:t>se ha excavado una tajada completa, el vacío dejado se rellena con </a:t>
            </a:r>
            <a:r>
              <a:rPr lang="es-CL" sz="2400" dirty="0" smtClean="0"/>
              <a:t>material exógeno </a:t>
            </a:r>
            <a:r>
              <a:rPr lang="es-CL" sz="2400" dirty="0"/>
              <a:t>que permite sostener las paredes y sirve como piso de trabajo para el arranque </a:t>
            </a:r>
            <a:r>
              <a:rPr lang="es-CL" sz="2400" dirty="0" smtClean="0"/>
              <a:t>y extracción </a:t>
            </a:r>
            <a:r>
              <a:rPr lang="es-CL" sz="2400" dirty="0"/>
              <a:t>de la tajada siguiente</a:t>
            </a:r>
            <a:r>
              <a:rPr lang="es-CL" sz="2400" dirty="0" smtClean="0"/>
              <a:t>.</a:t>
            </a:r>
          </a:p>
          <a:p>
            <a:r>
              <a:rPr lang="es-CL" sz="2400" dirty="0" smtClean="0"/>
              <a:t>El </a:t>
            </a:r>
            <a:r>
              <a:rPr lang="es-CL" sz="2400" dirty="0"/>
              <a:t>mineral se extrae a través de piques artificiales emplazados en relleno, que se </a:t>
            </a:r>
            <a:r>
              <a:rPr lang="es-CL" sz="2400" dirty="0" smtClean="0"/>
              <a:t>van construyendo </a:t>
            </a:r>
            <a:r>
              <a:rPr lang="es-CL" sz="2400" dirty="0"/>
              <a:t>a medida que la explotación progresa hacia arriba</a:t>
            </a:r>
            <a:r>
              <a:rPr lang="es-CL" sz="2400" dirty="0" smtClean="0"/>
              <a:t>.</a:t>
            </a:r>
          </a:p>
          <a:p>
            <a:r>
              <a:rPr lang="es-CL" sz="2400" dirty="0" smtClean="0"/>
              <a:t>Como </a:t>
            </a:r>
            <a:r>
              <a:rPr lang="es-CL" sz="2400" dirty="0"/>
              <a:t>relleno, se utiliza el material estéril proveniente de los desarrollos subterráneos o de </a:t>
            </a:r>
            <a:r>
              <a:rPr lang="es-CL" sz="2400" dirty="0" smtClean="0"/>
              <a:t>la superficie</a:t>
            </a:r>
            <a:r>
              <a:rPr lang="es-CL" sz="2400" dirty="0"/>
              <a:t>, también relaves o ripios de las plantas de beneficio, e incluso, mezclas pobres </a:t>
            </a:r>
            <a:r>
              <a:rPr lang="es-CL" sz="2400" dirty="0" smtClean="0"/>
              <a:t>de material </a:t>
            </a:r>
            <a:r>
              <a:rPr lang="es-CL" sz="2400" dirty="0"/>
              <a:t>particulado y cemento para darle mayor resistencia.</a:t>
            </a:r>
          </a:p>
          <a:p>
            <a:endParaRPr lang="es-CL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40"/>
            <a:ext cx="9144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0504"/>
            <a:ext cx="9144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8596" y="571480"/>
            <a:ext cx="83582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 smtClean="0"/>
              <a:t>Desarrollos</a:t>
            </a:r>
          </a:p>
          <a:p>
            <a:endParaRPr lang="es-CL" sz="2800" b="1" dirty="0"/>
          </a:p>
          <a:p>
            <a:r>
              <a:rPr lang="es-CL" sz="2400" dirty="0"/>
              <a:t>Una galería principal de transporte emplazada a lo largo de la base del caserón, dotada </a:t>
            </a:r>
            <a:r>
              <a:rPr lang="es-CL" sz="2400" dirty="0" smtClean="0"/>
              <a:t>de las </a:t>
            </a:r>
            <a:r>
              <a:rPr lang="es-CL" sz="2400" dirty="0"/>
              <a:t>correspondientes instalaciones de carguío (buzones</a:t>
            </a:r>
            <a:r>
              <a:rPr lang="es-CL" sz="2400" dirty="0" smtClean="0"/>
              <a:t>).</a:t>
            </a:r>
          </a:p>
          <a:p>
            <a:endParaRPr lang="es-CL" sz="2400" dirty="0" smtClean="0"/>
          </a:p>
          <a:p>
            <a:r>
              <a:rPr lang="es-CL" sz="2400" dirty="0" smtClean="0"/>
              <a:t> </a:t>
            </a:r>
            <a:r>
              <a:rPr lang="es-CL" sz="2400" dirty="0"/>
              <a:t>Subnivel de corte inicial (undercut), ubicado entre 5 a 10 m sobre el nivel de transporte, y </a:t>
            </a:r>
            <a:r>
              <a:rPr lang="es-CL" sz="2400" dirty="0" smtClean="0"/>
              <a:t>sus correspondientes </a:t>
            </a:r>
            <a:r>
              <a:rPr lang="es-CL" sz="2400" dirty="0"/>
              <a:t>chimeneas de acceso</a:t>
            </a:r>
            <a:r>
              <a:rPr lang="es-CL" sz="2400" dirty="0" smtClean="0"/>
              <a:t>.</a:t>
            </a:r>
          </a:p>
          <a:p>
            <a:endParaRPr lang="es-CL" sz="2400" dirty="0"/>
          </a:p>
          <a:p>
            <a:r>
              <a:rPr lang="es-CL" sz="2400" dirty="0"/>
              <a:t>Piques o chimeneas de ventilación, acceso y traspaso del material de relleno, </a:t>
            </a:r>
            <a:r>
              <a:rPr lang="es-CL" sz="2400" dirty="0" smtClean="0"/>
              <a:t>comunicadas con </a:t>
            </a:r>
            <a:r>
              <a:rPr lang="es-CL" sz="2400" dirty="0"/>
              <a:t>la superficie o con un nivel superior</a:t>
            </a:r>
            <a:r>
              <a:rPr lang="es-CL" sz="2400" dirty="0" smtClean="0"/>
              <a:t>.</a:t>
            </a:r>
            <a:r>
              <a:rPr lang="es-CL" sz="2400" b="1" dirty="0"/>
              <a:t> </a:t>
            </a:r>
            <a:endParaRPr lang="es-CL" sz="2400" b="1" dirty="0" smtClean="0"/>
          </a:p>
          <a:p>
            <a:endParaRPr lang="es-CL" sz="2000" dirty="0" smtClean="0"/>
          </a:p>
          <a:p>
            <a:endParaRPr lang="es-CL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14348" y="785794"/>
            <a:ext cx="77867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 smtClean="0"/>
              <a:t>Arranque</a:t>
            </a:r>
          </a:p>
          <a:p>
            <a:endParaRPr lang="es-CL" b="1" dirty="0" smtClean="0"/>
          </a:p>
          <a:p>
            <a:r>
              <a:rPr lang="es-CL" sz="2400" dirty="0" smtClean="0"/>
              <a:t>Se puede realizar con perforación horizontal como también vertical hacia arriba (bancos invertidos). Ambas soluciones tienen ventajas y desventajas.</a:t>
            </a:r>
          </a:p>
          <a:p>
            <a:endParaRPr lang="es-CL" sz="2400" dirty="0" smtClean="0"/>
          </a:p>
          <a:p>
            <a:r>
              <a:rPr lang="es-CL" sz="2400" dirty="0" smtClean="0"/>
              <a:t>Dependiendo de las dimensiones del cuerpo mineralizado, espacios disponibles y capacidad productiva, es posible utilizar perforación manual (jack-legs o stopers) como también equipos tales como jumbos o wagon-drills.</a:t>
            </a:r>
          </a:p>
          <a:p>
            <a:endParaRPr lang="es-CL" sz="2400" dirty="0" smtClean="0"/>
          </a:p>
          <a:p>
            <a:endParaRPr lang="es-CL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28802"/>
            <a:ext cx="9144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29066"/>
            <a:ext cx="9144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14348" y="500042"/>
            <a:ext cx="785818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/>
              <a:t>Manejo del </a:t>
            </a:r>
            <a:r>
              <a:rPr lang="es-CL" sz="2800" b="1" dirty="0" smtClean="0"/>
              <a:t>mineral</a:t>
            </a:r>
          </a:p>
          <a:p>
            <a:endParaRPr lang="es-CL" sz="2800" b="1" dirty="0"/>
          </a:p>
          <a:p>
            <a:r>
              <a:rPr lang="es-CL" sz="2400" dirty="0"/>
              <a:t>El manejo del mineral arrancado en el caserón consiste en cargarlo y transportarlo hasta </a:t>
            </a:r>
            <a:r>
              <a:rPr lang="es-CL" sz="2400" dirty="0" smtClean="0"/>
              <a:t>los piques </a:t>
            </a:r>
            <a:r>
              <a:rPr lang="es-CL" sz="2400" dirty="0"/>
              <a:t>artificiales de traspaso</a:t>
            </a:r>
            <a:r>
              <a:rPr lang="es-CL" sz="2400" dirty="0" smtClean="0"/>
              <a:t>.</a:t>
            </a:r>
          </a:p>
          <a:p>
            <a:endParaRPr lang="es-CL" sz="2400" dirty="0"/>
          </a:p>
          <a:p>
            <a:r>
              <a:rPr lang="es-CL" sz="2400" dirty="0"/>
              <a:t>Dependiendo de las dimensiones del caserón y de la capacidad productiva de la faena, </a:t>
            </a:r>
            <a:r>
              <a:rPr lang="es-CL" sz="2400" dirty="0" smtClean="0"/>
              <a:t>esta operación </a:t>
            </a:r>
            <a:r>
              <a:rPr lang="es-CL" sz="2400" dirty="0"/>
              <a:t>puede ejecutarse con palas manuales y carretillas (minería artesanal), palas </a:t>
            </a:r>
            <a:r>
              <a:rPr lang="es-CL" sz="2400" dirty="0" smtClean="0"/>
              <a:t>de arrastre </a:t>
            </a:r>
            <a:r>
              <a:rPr lang="es-CL" sz="2400" dirty="0"/>
              <a:t>o scrapers, y también con equipos cargadores sobre neumáticos LHD</a:t>
            </a:r>
            <a:r>
              <a:rPr lang="es-CL" sz="2400" dirty="0" smtClean="0"/>
              <a:t>.</a:t>
            </a:r>
          </a:p>
          <a:p>
            <a:endParaRPr lang="es-CL" sz="2400" dirty="0"/>
          </a:p>
          <a:p>
            <a:r>
              <a:rPr lang="es-CL" sz="2400" dirty="0"/>
              <a:t>En la base del caserón, los piques de traspaso descargan el mineral por intermedio </a:t>
            </a:r>
            <a:r>
              <a:rPr lang="es-CL" sz="2400" dirty="0" smtClean="0"/>
              <a:t>de buzones </a:t>
            </a:r>
            <a:r>
              <a:rPr lang="es-CL" sz="2400" dirty="0"/>
              <a:t>a carros de ferrocarril o camiones</a:t>
            </a:r>
            <a:r>
              <a:rPr lang="es-CL" sz="2400" dirty="0" smtClean="0"/>
              <a:t>.</a:t>
            </a:r>
            <a:endParaRPr lang="es-CL" sz="2400" b="1" dirty="0"/>
          </a:p>
          <a:p>
            <a:endParaRPr lang="es-C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899</Words>
  <Application>Microsoft Office PowerPoint</Application>
  <PresentationFormat>Presentación en pantalla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Métodos Mineros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Company>Corporación Nacional del Cobre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Métodos Mineros </dc:title>
  <dc:creator>jorlope</dc:creator>
  <cp:lastModifiedBy>jorlope</cp:lastModifiedBy>
  <cp:revision>19</cp:revision>
  <dcterms:created xsi:type="dcterms:W3CDTF">2013-04-28T22:05:24Z</dcterms:created>
  <dcterms:modified xsi:type="dcterms:W3CDTF">2013-04-28T23:15:15Z</dcterms:modified>
</cp:coreProperties>
</file>